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86" r:id="rId3"/>
    <p:sldId id="261" r:id="rId4"/>
    <p:sldId id="285" r:id="rId5"/>
    <p:sldId id="284" r:id="rId6"/>
    <p:sldId id="283" r:id="rId7"/>
    <p:sldId id="282" r:id="rId8"/>
    <p:sldId id="281" r:id="rId9"/>
    <p:sldId id="280" r:id="rId10"/>
    <p:sldId id="279" r:id="rId11"/>
    <p:sldId id="278" r:id="rId12"/>
    <p:sldId id="277" r:id="rId13"/>
    <p:sldId id="276" r:id="rId14"/>
    <p:sldId id="275" r:id="rId15"/>
    <p:sldId id="274" r:id="rId16"/>
    <p:sldId id="262" r:id="rId17"/>
  </p:sldIdLst>
  <p:sldSz cx="12192000" cy="6858000"/>
  <p:notesSz cx="6858000" cy="9144000"/>
  <p:embeddedFontLs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Clash Display" panose="020B0604020202020204" charset="0"/>
      <p:regular r:id="rId23"/>
      <p:bold r:id="rId24"/>
    </p:embeddedFont>
    <p:embeddedFont>
      <p:font typeface="Clash Display Medium" panose="020B0604020202020204" charset="0"/>
      <p:regular r:id="rId25"/>
    </p:embeddedFont>
    <p:embeddedFont>
      <p:font typeface="MS PGothic" panose="020B0600070205080204" pitchFamily="34" charset="-128"/>
      <p:regular r:id="rId26"/>
    </p:embeddedFont>
    <p:embeddedFont>
      <p:font typeface="MS PGothic" panose="020B0600070205080204" pitchFamily="34" charset="-128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4"/>
    <a:srgbClr val="4FB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92E19B-61CC-4202-B88A-9709306213BD}" v="3" dt="2024-01-24T16:52:26.5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3"/>
    <p:restoredTop sz="86404"/>
  </p:normalViewPr>
  <p:slideViewPr>
    <p:cSldViewPr snapToGrid="0">
      <p:cViewPr varScale="1">
        <p:scale>
          <a:sx n="74" d="100"/>
          <a:sy n="74" d="100"/>
        </p:scale>
        <p:origin x="139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sslie Malinga" userId="4abe2577-220c-45d9-b2ee-4bec1f665915" providerId="ADAL" clId="{E192E19B-61CC-4202-B88A-9709306213BD}"/>
    <pc:docChg chg="custSel delSld modSld">
      <pc:chgData name="Lesslie Malinga" userId="4abe2577-220c-45d9-b2ee-4bec1f665915" providerId="ADAL" clId="{E192E19B-61CC-4202-B88A-9709306213BD}" dt="2024-01-27T16:01:10.447" v="9" actId="20577"/>
      <pc:docMkLst>
        <pc:docMk/>
      </pc:docMkLst>
      <pc:sldChg chg="modSp mod">
        <pc:chgData name="Lesslie Malinga" userId="4abe2577-220c-45d9-b2ee-4bec1f665915" providerId="ADAL" clId="{E192E19B-61CC-4202-B88A-9709306213BD}" dt="2024-01-27T16:01:10.447" v="9" actId="20577"/>
        <pc:sldMkLst>
          <pc:docMk/>
          <pc:sldMk cId="1515119759" sldId="256"/>
        </pc:sldMkLst>
        <pc:spChg chg="mod">
          <ac:chgData name="Lesslie Malinga" userId="4abe2577-220c-45d9-b2ee-4bec1f665915" providerId="ADAL" clId="{E192E19B-61CC-4202-B88A-9709306213BD}" dt="2024-01-27T16:01:10.447" v="9" actId="20577"/>
          <ac:spMkLst>
            <pc:docMk/>
            <pc:sldMk cId="1515119759" sldId="256"/>
            <ac:spMk id="8" creationId="{E901B3A1-1276-9FF2-9A2B-048D986A828E}"/>
          </ac:spMkLst>
        </pc:spChg>
      </pc:sldChg>
      <pc:sldChg chg="addSp delSp modSp del mod modClrScheme chgLayout">
        <pc:chgData name="Lesslie Malinga" userId="4abe2577-220c-45d9-b2ee-4bec1f665915" providerId="ADAL" clId="{E192E19B-61CC-4202-B88A-9709306213BD}" dt="2024-01-24T17:01:47.877" v="7" actId="2696"/>
        <pc:sldMkLst>
          <pc:docMk/>
          <pc:sldMk cId="4023929119" sldId="287"/>
        </pc:sldMkLst>
        <pc:spChg chg="add mod ord">
          <ac:chgData name="Lesslie Malinga" userId="4abe2577-220c-45d9-b2ee-4bec1f665915" providerId="ADAL" clId="{E192E19B-61CC-4202-B88A-9709306213BD}" dt="2024-01-24T16:52:26.508" v="6" actId="20577"/>
          <ac:spMkLst>
            <pc:docMk/>
            <pc:sldMk cId="4023929119" sldId="287"/>
            <ac:spMk id="3" creationId="{ECEC548F-1E8C-DEA4-209B-A255DE5E89BF}"/>
          </ac:spMkLst>
        </pc:spChg>
        <pc:spChg chg="mod ord">
          <ac:chgData name="Lesslie Malinga" userId="4abe2577-220c-45d9-b2ee-4bec1f665915" providerId="ADAL" clId="{E192E19B-61CC-4202-B88A-9709306213BD}" dt="2024-01-24T16:51:59.437" v="0" actId="700"/>
          <ac:spMkLst>
            <pc:docMk/>
            <pc:sldMk cId="4023929119" sldId="287"/>
            <ac:spMk id="13" creationId="{6E8F5583-0443-B24D-0A88-0EFFEA7694D7}"/>
          </ac:spMkLst>
        </pc:spChg>
        <pc:picChg chg="del">
          <ac:chgData name="Lesslie Malinga" userId="4abe2577-220c-45d9-b2ee-4bec1f665915" providerId="ADAL" clId="{E192E19B-61CC-4202-B88A-9709306213BD}" dt="2024-01-24T16:52:01.520" v="1" actId="478"/>
          <ac:picMkLst>
            <pc:docMk/>
            <pc:sldMk cId="4023929119" sldId="287"/>
            <ac:picMk id="2" creationId="{2919528C-67ED-03E2-EDAF-441F713BF698}"/>
          </ac:picMkLst>
        </pc:picChg>
      </pc:sldChg>
    </pc:docChg>
  </pc:docChgLst>
</pc:chgInfo>
</file>

<file path=ppt/media/image10.jpeg>
</file>

<file path=ppt/media/image11.jpeg>
</file>

<file path=ppt/media/image12.jpeg>
</file>

<file path=ppt/media/image14.png>
</file>

<file path=ppt/media/image2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83D5C-94B4-8240-A09B-0F3DC9CAF279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EDD7C-BBA9-784C-9AEE-51BD32275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94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935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03062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7595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49696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3525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286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1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5330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649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911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7764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754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1581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0447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5138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D73BC-D9DD-F194-4FD4-35CE14FFE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EB1E5-2281-8556-6D31-817F9DDCC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1C38A-1BEF-01F2-8CB2-B89281FEA7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20691-3DE6-D50F-D667-4794B3BCA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9F150-D320-57C3-AAFC-EA5F1AF9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5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F3D1-80CC-E24C-958D-0682491A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DFAFB-5120-EDAB-4F6D-6AB86CA80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5AAE-59D1-4C1A-E883-C935878182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C0693-8F55-1979-D6E6-646E30AB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48A95-7F23-FD5A-4C6A-CB6BAD67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2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BDACBB-E331-C796-4491-A9481F5E49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9E35-9B8C-4DAA-A735-86BBF74C3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5F6CE-7599-F176-2E29-273D01FC68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37DA-4C58-32EE-130C-BEA5FE0F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24608-9256-DC1C-75F8-BC55DFB79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2BC6C-52E1-957F-2D89-EA32C18F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D7766-5A04-03B8-21C7-A75D15487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94707-DA57-A562-64F0-C7231B70E3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05340-9996-B6CE-4862-57AB8A0C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5B36B-98E8-7C24-720B-C1C01C294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54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E042E-54B4-54F3-0E27-1580A1CD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CFFB4-2390-72E4-EA40-D28EE958C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9F7F0-2A08-A6AB-C070-2BB10394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A627D-2BB8-9898-A742-BA7B9BDE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EC000-5B49-1473-DF60-CF0DFDD78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98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44750-C429-36D8-2C2F-122110E82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99882-9F51-C052-8944-3658294CF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5F8EDA-199D-1DE2-C91E-212A90694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497DD-35ED-0A79-733E-13C791C1BE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F2218-5C4B-FC83-986A-783F770A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E1389-1F25-01FD-22C0-CA632C75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38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459C4-AAB6-6931-4715-58D34DF83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12E09-A8BF-DB3F-5624-9C0F9320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55647-CD01-6BD6-2A08-67C89C9AA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2D45FF-EA75-72FE-B12E-31711879A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C2BC6-713E-EFA2-E68C-0FB35D4C58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B48A0C-F0BB-FC20-EB4B-BA1611BF00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2FF5F-3827-32FA-A970-A81E68F4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A6DD4-BA94-3F5F-BA33-72C9FC38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4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C8AE-F3DD-548C-9637-78CBD819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D1BDEB-9165-D05A-4A8D-2D3F3EEC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9D1950-33EC-4A3B-6659-C405D926C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629AF2-A355-2A80-6650-7545E1C27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042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6AD03-743C-E608-0782-768AE88ABC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F036DB-E927-D85B-3296-B605A6D3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EB2A7-F153-0A6B-BDBC-0FD251909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59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7913-53CE-13FA-D1C7-1E9679C15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7C38-185D-54CA-8977-DE1070CF3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11FB8-2E3C-68FF-2E20-805E36225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2588E-73C3-1756-6E4C-8C9028AE5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30D8C-3E02-C176-72AF-A7A68230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272FF-40BE-31B4-FADA-552AC6EB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2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E2B7-3E5A-320A-05F8-EBC7E8319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A9C01D-4B51-8308-8E62-AC40AF0A0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6D8DA9-DA04-C7C7-C09C-5B05F08A4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7D245-79F4-60DF-D06D-2F1B504F1D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0C856-6411-2E31-C411-3EBC6491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58E91-8C0A-E251-93E7-DE7FD36D3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916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jpe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e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jpe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al Background" descr="Teal Background">
            <a:extLst>
              <a:ext uri="{FF2B5EF4-FFF2-40B4-BE49-F238E27FC236}">
                <a16:creationId xmlns:a16="http://schemas.microsoft.com/office/drawing/2014/main" id="{C30CE2D5-3261-A960-C26C-3314BEEC69C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B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ain Header">
            <a:extLst>
              <a:ext uri="{FF2B5EF4-FFF2-40B4-BE49-F238E27FC236}">
                <a16:creationId xmlns:a16="http://schemas.microsoft.com/office/drawing/2014/main" id="{E901B3A1-1276-9FF2-9A2B-048D986A828E}"/>
              </a:ext>
            </a:extLst>
          </p:cNvPr>
          <p:cNvSpPr txBox="1"/>
          <p:nvPr/>
        </p:nvSpPr>
        <p:spPr>
          <a:xfrm>
            <a:off x="1715589" y="649480"/>
            <a:ext cx="62614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  <a:t>BUS7C3 </a:t>
            </a:r>
            <a:r>
              <a:rPr lang="en-US" sz="5400" kern="2000">
                <a:solidFill>
                  <a:srgbClr val="141F34"/>
                </a:solidFill>
                <a:latin typeface="Clash Display Medium" pitchFamily="2" charset="0"/>
              </a:rPr>
              <a:t>International Organisational </a:t>
            </a:r>
            <a: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  <a:t>Branding</a:t>
            </a:r>
          </a:p>
        </p:txBody>
      </p:sp>
      <p:sp>
        <p:nvSpPr>
          <p:cNvPr id="9" name="Subheader">
            <a:extLst>
              <a:ext uri="{FF2B5EF4-FFF2-40B4-BE49-F238E27FC236}">
                <a16:creationId xmlns:a16="http://schemas.microsoft.com/office/drawing/2014/main" id="{075DC114-7C7E-AD6B-2947-9160C3AF7658}"/>
              </a:ext>
            </a:extLst>
          </p:cNvPr>
          <p:cNvSpPr txBox="1">
            <a:spLocks/>
          </p:cNvSpPr>
          <p:nvPr/>
        </p:nvSpPr>
        <p:spPr>
          <a:xfrm>
            <a:off x="1715589" y="4337167"/>
            <a:ext cx="4640606" cy="2302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2000" cap="none" spc="-15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Lecture 9 - Understanding the Social Psychology of Brands</a:t>
            </a:r>
            <a:endParaRPr kumimoji="0" lang="en-US" sz="2800" b="0" i="0" u="none" strike="noStrike" kern="2000" cap="none" spc="-150" normalizeH="0" baseline="0" noProof="0" dirty="0">
              <a:ln>
                <a:noFill/>
              </a:ln>
              <a:solidFill>
                <a:srgbClr val="141F34"/>
              </a:solidFill>
              <a:effectLst/>
              <a:uLnTx/>
              <a:uFillTx/>
              <a:latin typeface="Clash Display" pitchFamily="2" charset="0"/>
              <a:ea typeface="Inter V Medium" panose="02000503000000020004" pitchFamily="2" charset="0"/>
              <a:cs typeface="Inter V Medium" panose="02000503000000020004" pitchFamily="2" charset="0"/>
            </a:endParaRPr>
          </a:p>
        </p:txBody>
      </p:sp>
      <p:pic>
        <p:nvPicPr>
          <p:cNvPr id="11" name="Picture 10" descr="Orange asbract">
            <a:extLst>
              <a:ext uri="{FF2B5EF4-FFF2-40B4-BE49-F238E27FC236}">
                <a16:creationId xmlns:a16="http://schemas.microsoft.com/office/drawing/2014/main" id="{06B4EA1F-89B8-674E-9B9F-CE90A8D56E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96" r="12326"/>
          <a:stretch/>
        </p:blipFill>
        <p:spPr>
          <a:xfrm>
            <a:off x="8774269" y="0"/>
            <a:ext cx="3417732" cy="4720990"/>
          </a:xfrm>
          <a:prstGeom prst="rect">
            <a:avLst/>
          </a:prstGeom>
        </p:spPr>
      </p:pic>
      <p:pic>
        <p:nvPicPr>
          <p:cNvPr id="12" name="Picture 11" descr="Orange tall tower">
            <a:extLst>
              <a:ext uri="{FF2B5EF4-FFF2-40B4-BE49-F238E27FC236}">
                <a16:creationId xmlns:a16="http://schemas.microsoft.com/office/drawing/2014/main" id="{2ADC2D9A-2048-354E-A399-F1AE398121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4605" y="649480"/>
            <a:ext cx="676364" cy="6208520"/>
          </a:xfrm>
          <a:prstGeom prst="rect">
            <a:avLst/>
          </a:prstGeom>
        </p:spPr>
      </p:pic>
      <p:pic>
        <p:nvPicPr>
          <p:cNvPr id="6" name="Navy Shape Logo" descr="Navy building shape holder">
            <a:extLst>
              <a:ext uri="{FF2B5EF4-FFF2-40B4-BE49-F238E27FC236}">
                <a16:creationId xmlns:a16="http://schemas.microsoft.com/office/drawing/2014/main" id="{D51EDC99-FB8F-E28A-2A3E-6ABFE8665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196" y="2352638"/>
            <a:ext cx="5835804" cy="4505361"/>
          </a:xfrm>
          <a:prstGeom prst="rect">
            <a:avLst/>
          </a:prstGeom>
        </p:spPr>
      </p:pic>
      <p:pic>
        <p:nvPicPr>
          <p:cNvPr id="2" name="White Large Logo" descr="White Wrexham University logo">
            <a:extLst>
              <a:ext uri="{FF2B5EF4-FFF2-40B4-BE49-F238E27FC236}">
                <a16:creationId xmlns:a16="http://schemas.microsoft.com/office/drawing/2014/main" id="{7BBD8E66-F319-5E22-5289-BE85DF184B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990" y="4961420"/>
            <a:ext cx="4084539" cy="9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19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Figure 3: Factors influencing consumer involvement with products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C072CE-535C-A428-C316-C0F75D3E47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725" y="1588695"/>
            <a:ext cx="6686550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6635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Low-involvement choice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Brands are seen as very similar.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In most cases awareness of a brand is a key predictor of purchase, in that brands in ‘top-of-mind’ awareness are the only one's consumers are likely to choose from. 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The major route to awareness is through past behaviour. See Fig 4 next slide.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1267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Figure 4: Low-involvement choice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E72E82-CF8F-7A84-CB4C-B27E20CAB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619" y="2676525"/>
            <a:ext cx="6715125" cy="150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2702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Low-involvement choice and emotion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Slightly positive emotional states lead to less thought, less information seeking, less analytic reasoning, less attention to negative cues, and less attention to ‘realism’.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Consumers are seeking a mild sense of warmth, rather than hot emotion, and seeking to choose the brand which they simply feel best about.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AU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Mere exposure over time can result in non-rational preference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See Fig 5, next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5253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Figure 5: Low emotion choice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19528C-67ED-03E2-EDAF-441F713BF6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309" y="2066925"/>
            <a:ext cx="6762750" cy="272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5357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Brands and low-involvement choice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Choice between brands is driven largely by simple associations between the brand and attributes or emotions usually created and sustained through advertising.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Meaningful brands can be built from meaningless </a:t>
            </a:r>
            <a:r>
              <a:rPr kumimoji="0" lang="fr-FR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differentiation on irrelevant attributes  (Carpenter </a:t>
            </a:r>
            <a:r>
              <a:rPr kumimoji="0" lang="fr-FR" altLang="en-US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et al</a:t>
            </a:r>
            <a:r>
              <a:rPr kumimoji="0" lang="fr-FR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., 1994)</a:t>
            </a:r>
            <a:r>
              <a:rPr kumimoji="0" lang="fr-FR" altLang="en-US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. </a:t>
            </a:r>
            <a:endParaRPr kumimoji="0" lang="en-AU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MS PGothic" pitchFamily="34" charset="-128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Low-involvement processing is ‘the glue that holds the entire world of brands together’ (Heath, 2000).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1149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Navy background">
            <a:extLst>
              <a:ext uri="{FF2B5EF4-FFF2-40B4-BE49-F238E27FC236}">
                <a16:creationId xmlns:a16="http://schemas.microsoft.com/office/drawing/2014/main" id="{B97B31F7-AAC1-E0E4-B277-2E8C8CCCDB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A504AC-B11A-F9D1-73C7-0F29DE735EF1}"/>
              </a:ext>
            </a:extLst>
          </p:cNvPr>
          <p:cNvSpPr txBox="1"/>
          <p:nvPr/>
        </p:nvSpPr>
        <p:spPr>
          <a:xfrm>
            <a:off x="496389" y="2171357"/>
            <a:ext cx="626146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2400" kern="2000" spc="-150" dirty="0">
                <a:solidFill>
                  <a:srgbClr val="4FB9A8"/>
                </a:solidFill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Any questions?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60CD2A-FEF3-1F38-D057-1042EF95EE7B}"/>
              </a:ext>
            </a:extLst>
          </p:cNvPr>
          <p:cNvSpPr txBox="1"/>
          <p:nvPr/>
        </p:nvSpPr>
        <p:spPr>
          <a:xfrm>
            <a:off x="496389" y="472240"/>
            <a:ext cx="62614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chemeClr val="bg1"/>
                </a:solidFill>
                <a:latin typeface="Clash Display Medium" pitchFamily="2" charset="0"/>
              </a:rPr>
              <a:t>Thank you!</a:t>
            </a:r>
          </a:p>
        </p:txBody>
      </p:sp>
      <p:pic>
        <p:nvPicPr>
          <p:cNvPr id="4" name="Picture 3" descr="White logo">
            <a:extLst>
              <a:ext uri="{FF2B5EF4-FFF2-40B4-BE49-F238E27FC236}">
                <a16:creationId xmlns:a16="http://schemas.microsoft.com/office/drawing/2014/main" id="{1BDE87CF-2929-847B-B5A6-732BD0DFE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5540188"/>
            <a:ext cx="2369491" cy="523031"/>
          </a:xfrm>
          <a:prstGeom prst="rect">
            <a:avLst/>
          </a:prstGeom>
        </p:spPr>
      </p:pic>
      <p:pic>
        <p:nvPicPr>
          <p:cNvPr id="20" name="Picture 19" descr="Orange background shape">
            <a:extLst>
              <a:ext uri="{FF2B5EF4-FFF2-40B4-BE49-F238E27FC236}">
                <a16:creationId xmlns:a16="http://schemas.microsoft.com/office/drawing/2014/main" id="{3D9D99E2-337E-1897-B514-9B7D4C19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939" b="56382"/>
          <a:stretch/>
        </p:blipFill>
        <p:spPr>
          <a:xfrm>
            <a:off x="5437893" y="1990091"/>
            <a:ext cx="6754108" cy="4867910"/>
          </a:xfrm>
          <a:prstGeom prst="rect">
            <a:avLst/>
          </a:prstGeom>
        </p:spPr>
      </p:pic>
      <p:pic>
        <p:nvPicPr>
          <p:cNvPr id="24" name="Picture 23" descr="Group of students hanging around">
            <a:extLst>
              <a:ext uri="{FF2B5EF4-FFF2-40B4-BE49-F238E27FC236}">
                <a16:creationId xmlns:a16="http://schemas.microsoft.com/office/drawing/2014/main" id="{B884182A-88FE-0CF9-1C3D-FC440FAA0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628" y="1124150"/>
            <a:ext cx="8578890" cy="57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74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3733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/>
                <a:ea typeface="+mj-ea"/>
                <a:cs typeface="Century Gothic"/>
              </a:rPr>
              <a:t>Learning Outcomes</a:t>
            </a:r>
            <a:endParaRPr lang="en-GB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GB" sz="3733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j-ea"/>
                <a:cs typeface="Century Gothic"/>
              </a:rPr>
              <a:t>By the end of this session, you will be able to</a:t>
            </a:r>
            <a:endParaRPr lang="en-US" altLang="en-US" sz="3600" dirty="0">
              <a:solidFill>
                <a:prstClr val="black"/>
              </a:solidFill>
            </a:endParaRPr>
          </a:p>
          <a:p>
            <a:pPr marL="279400" marR="0" lvl="0" indent="-328613" algn="l" defTabSz="914400" rtl="0" eaLnBrk="1" fontAlgn="auto" latinLnBrk="0" hangingPunct="1">
              <a:lnSpc>
                <a:spcPts val="32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altLang="en-US" sz="3600" dirty="0">
                <a:solidFill>
                  <a:prstClr val="black"/>
                </a:solidFill>
                <a:latin typeface="Calibri" panose="020F0502020204030204"/>
              </a:rPr>
              <a:t>Understand the social psychology of brands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79400" marR="0" lvl="0" indent="-328613" algn="l" defTabSz="914400" rtl="0" eaLnBrk="1" fontAlgn="auto" latinLnBrk="0" hangingPunct="1">
              <a:lnSpc>
                <a:spcPts val="32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Evaluate </a:t>
            </a:r>
            <a:r>
              <a:rPr lang="en-GB" altLang="en-US" sz="3600" dirty="0">
                <a:solidFill>
                  <a:prstClr val="black"/>
                </a:solidFill>
                <a:latin typeface="Calibri" panose="020F0502020204030204"/>
              </a:rPr>
              <a:t>b</a:t>
            </a:r>
            <a:r>
              <a:rPr kumimoji="0" lang="en-GB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rands and models of consumer behaviour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  <a:p>
            <a:pPr marL="279400" marR="0" lvl="0" indent="-328613" algn="l" defTabSz="914400" rtl="0" eaLnBrk="1" fontAlgn="auto" latinLnBrk="0" hangingPunct="1">
              <a:lnSpc>
                <a:spcPts val="32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Comprehend how f</a:t>
            </a:r>
            <a:r>
              <a:rPr kumimoji="0" lang="en-GB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actors influencing consumer involvement with products affect emotion</a:t>
            </a:r>
            <a:r>
              <a:rPr kumimoji="0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 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6294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Recap - What is a brand?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A brand is a label, designating ownership by a firm, which we experience, evaluate, have feeling towards, and build associations with to perceive value (</a:t>
            </a:r>
            <a:r>
              <a:rPr kumimoji="0" lang="en-AU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Brakus</a:t>
            </a: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 </a:t>
            </a:r>
            <a:r>
              <a:rPr kumimoji="0" lang="en-AU" altLang="en-US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et al</a:t>
            </a: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., 2009)</a:t>
            </a:r>
            <a:r>
              <a:rPr kumimoji="0" lang="en-AU" altLang="en-US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Brands only exist in the minds of customers.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The power of a brand to influence perceptions can transform the experience of using the product.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Brands have a functional domain and an emotional/symbolic domain. See Fig. 1, next slide.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2408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Figure 1: The Social Psychology of the Brand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8D2C21-4971-6807-345E-96FB366264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575" y="1650084"/>
            <a:ext cx="6657975" cy="339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1630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Brands and models of consumer behaviour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The traditional models of consumer behaviour show consumers moving through a series of psychological states. See Fig 2 and Samsung, </a:t>
            </a: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  <a:cs typeface="+mn-cs"/>
              </a:rPr>
              <a:t>next 2 slides</a:t>
            </a: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Do consumers always go through these stage and in this sequence?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  <a:cs typeface="+mn-cs"/>
              </a:rPr>
              <a:t>Need/opportunity recognition</a:t>
            </a: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ＭＳ Ｐゴシック" charset="0"/>
              </a:rPr>
              <a:t> 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  <a:cs typeface="+mn-cs"/>
              </a:rPr>
              <a:t>The motivation required to prompt a purchase may be at a much lower level than suggested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  <a:cs typeface="+mn-cs"/>
              </a:rPr>
              <a:t>Information Search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  <a:cs typeface="+mn-cs"/>
              </a:rPr>
              <a:t>Search is often limited  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9102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Figure 2: Classical model of consumer choice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AEE059-EE88-B215-FBC7-467917A2A8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251" y="1281112"/>
            <a:ext cx="6810375" cy="42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2966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Classical model of consumer choice Samsung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3F1D45-48E4-B02B-948E-C581161543C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26"/>
          <a:stretch/>
        </p:blipFill>
        <p:spPr bwMode="auto">
          <a:xfrm>
            <a:off x="2462211" y="1189421"/>
            <a:ext cx="6207125" cy="464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9054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Brands and models of consumer behaviour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AU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Evaluation of alternatives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Consumers look to reduce cognitive effort and use decision heuristics or ‘rules of thumb’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AU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Purchase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Extent of planning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Choice of outlet</a:t>
            </a:r>
          </a:p>
          <a:p>
            <a:pPr marL="1600200" marR="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AU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Retail brand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AU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Outcomes of purchase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Expectancy Disconfirmation Model (Szymanski and </a:t>
            </a:r>
            <a:r>
              <a:rPr kumimoji="0" lang="en-AU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Henard</a:t>
            </a: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, 2001)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How much we learn from a purchase outcome will vary according to our motivation and cognitive bias</a:t>
            </a:r>
          </a:p>
          <a:p>
            <a:pPr marL="1600200" marR="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AU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Some firms try to limit learning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1134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Consumer involvement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Involvement is important to our understanding of consumer behaviour because it represents the personal relevance or importance that a product or brand has for an individual.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Involvement is a function of three sources of importance: the consumer, the product, and the situation. 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MS PGothic" pitchFamily="34" charset="-128"/>
              </a:rPr>
              <a:t>Products are classified as high or low for ease of application although they really sit on a continuum and may vary between people and situations. See Fig 2, next slide.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6946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628</Words>
  <Application>Microsoft Office PowerPoint</Application>
  <PresentationFormat>Widescreen</PresentationFormat>
  <Paragraphs>71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</vt:lpstr>
      <vt:lpstr>MS PGothic</vt:lpstr>
      <vt:lpstr>Clash Display</vt:lpstr>
      <vt:lpstr>Century Gothic</vt:lpstr>
      <vt:lpstr>Arial</vt:lpstr>
      <vt:lpstr>MS PGothic</vt:lpstr>
      <vt:lpstr>Clash Display Medium</vt:lpstr>
      <vt:lpstr>Office Theme</vt:lpstr>
      <vt:lpstr>PowerPoint Presentation</vt:lpstr>
      <vt:lpstr>Learning Outcomes</vt:lpstr>
      <vt:lpstr>Recap - What is a brand?</vt:lpstr>
      <vt:lpstr>Figure 1: The Social Psychology of the Brand</vt:lpstr>
      <vt:lpstr>Brands and models of consumer behaviour</vt:lpstr>
      <vt:lpstr>Figure 2: Classical model of consumer choice</vt:lpstr>
      <vt:lpstr>Classical model of consumer choice Samsung</vt:lpstr>
      <vt:lpstr>Brands and models of consumer behaviour</vt:lpstr>
      <vt:lpstr>Consumer involvement</vt:lpstr>
      <vt:lpstr>Figure 3: Factors influencing consumer involvement with products</vt:lpstr>
      <vt:lpstr>Low-involvement choice</vt:lpstr>
      <vt:lpstr>Figure 4: Low-involvement choice</vt:lpstr>
      <vt:lpstr>Low-involvement choice and emotion</vt:lpstr>
      <vt:lpstr>Figure 5: Low emotion choice</vt:lpstr>
      <vt:lpstr>Brands and low-involvement choice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2431</dc:creator>
  <cp:lastModifiedBy>Lesslie Malinga</cp:lastModifiedBy>
  <cp:revision>31</cp:revision>
  <dcterms:created xsi:type="dcterms:W3CDTF">2023-04-21T12:16:35Z</dcterms:created>
  <dcterms:modified xsi:type="dcterms:W3CDTF">2024-01-27T16:01:14Z</dcterms:modified>
</cp:coreProperties>
</file>

<file path=docProps/thumbnail.jpeg>
</file>